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344529"/>
    <a:srgbClr val="2B3922"/>
    <a:srgbClr val="2E3722"/>
    <a:srgbClr val="FCF7F1"/>
    <a:srgbClr val="B8D233"/>
    <a:srgbClr val="5CC6D6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ACTIVITY 1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listening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Activity 2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interpreting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4C7EA7EB-5FE3-47BF-AAD5-705DB621C8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Activity 3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Messy play</a:t>
          </a:r>
        </a:p>
      </dgm:t>
    </dgm:pt>
    <dgm:pt modelId="{FF5C0509-8D14-4D0C-A617-D494C6ECCE0F}" type="parTrans" cxnId="{79C82999-A1F5-4BBA-96A7-70A672A1B09F}">
      <dgm:prSet/>
      <dgm:spPr/>
      <dgm:t>
        <a:bodyPr/>
        <a:lstStyle/>
        <a:p>
          <a:endParaRPr lang="en-GB"/>
        </a:p>
      </dgm:t>
    </dgm:pt>
    <dgm:pt modelId="{1EF33F94-F90F-4694-91F3-ED3E97037541}" type="sibTrans" cxnId="{79C82999-A1F5-4BBA-96A7-70A672A1B09F}">
      <dgm:prSet/>
      <dgm:spPr/>
      <dgm:t>
        <a:bodyPr/>
        <a:lstStyle/>
        <a:p>
          <a:endParaRPr lang="en-GB"/>
        </a:p>
      </dgm:t>
    </dgm:pt>
    <dgm:pt modelId="{6AFCB1FB-E992-416F-8056-B57084FF1B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Activity 4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digital</a:t>
          </a:r>
        </a:p>
      </dgm:t>
    </dgm:pt>
    <dgm:pt modelId="{58523818-1B64-4B24-B7F2-17265CBEBC4F}" type="parTrans" cxnId="{664AAB15-6452-45E4-94F3-2A416CAF3693}">
      <dgm:prSet/>
      <dgm:spPr/>
      <dgm:t>
        <a:bodyPr/>
        <a:lstStyle/>
        <a:p>
          <a:endParaRPr lang="en-GB"/>
        </a:p>
      </dgm:t>
    </dgm:pt>
    <dgm:pt modelId="{81371252-D5F4-4017-8345-E8FB323C4D5E}" type="sibTrans" cxnId="{664AAB15-6452-45E4-94F3-2A416CAF3693}">
      <dgm:prSet/>
      <dgm:spPr/>
      <dgm:t>
        <a:bodyPr/>
        <a:lstStyle/>
        <a:p>
          <a:endParaRPr lang="en-GB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5"/>
      <dgm:spPr/>
    </dgm:pt>
    <dgm:pt modelId="{7C175B98-93F4-4D7C-BB95-1514AB879CD5}" type="pres">
      <dgm:prSet presAssocID="{40FC4FFE-8987-4A26-B7F4-8A516F18ADAE}" presName="iconRect" presStyleLbl="node1" presStyleIdx="0" presStyleCnt="5" custFlipHor="1" custScaleX="116120" custScaleY="92948" custLinFactNeighborX="34667" custLinFactNeighborY="-10724"/>
      <dgm:spPr/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5" custLinFactNeighborX="27943" custLinFactNeighborY="7388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5"/>
      <dgm:spPr/>
    </dgm:pt>
    <dgm:pt modelId="{DB4CA7C4-FCA1-4127-B20A-2A5C031A3CF4}" type="pres">
      <dgm:prSet presAssocID="{49225C73-1633-42F1-AB3B-7CB183E5F8B8}" presName="iconRect" presStyleLbl="node1" presStyleIdx="1" presStyleCnt="5" custLinFactNeighborX="75358" custLinFactNeighborY="-16745"/>
      <dgm:spPr/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5" custLinFactNeighborX="42185" custLinFactNeighborY="971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9E11A3D-B840-4269-901C-183E5FA6EC82}" type="pres">
      <dgm:prSet presAssocID="{4C7EA7EB-5FE3-47BF-AAD5-705DB621C842}" presName="compNode" presStyleCnt="0"/>
      <dgm:spPr/>
    </dgm:pt>
    <dgm:pt modelId="{203D213A-C2AE-47B3-BE53-C82D50324319}" type="pres">
      <dgm:prSet presAssocID="{4C7EA7EB-5FE3-47BF-AAD5-705DB621C842}" presName="iconBgRect" presStyleLbl="bgShp" presStyleIdx="2" presStyleCnt="5" custLinFactY="24420" custLinFactNeighborY="100000"/>
      <dgm:spPr/>
    </dgm:pt>
    <dgm:pt modelId="{B7870CAD-E61F-484A-B0A1-269B330E41A0}" type="pres">
      <dgm:prSet presAssocID="{4C7EA7EB-5FE3-47BF-AAD5-705DB621C842}" presName="iconRect" presStyleLbl="node1" presStyleIdx="2" presStyleCnt="5" custLinFactNeighborX="82407" custLinFactNeighborY="-46300"/>
      <dgm:spPr/>
    </dgm:pt>
    <dgm:pt modelId="{38847AFB-E76A-4A7D-8D5A-A2DCB590F3E8}" type="pres">
      <dgm:prSet presAssocID="{4C7EA7EB-5FE3-47BF-AAD5-705DB621C842}" presName="spaceRect" presStyleCnt="0"/>
      <dgm:spPr/>
    </dgm:pt>
    <dgm:pt modelId="{1467DC27-2E74-4A3C-9C66-78848DCF32F1}" type="pres">
      <dgm:prSet presAssocID="{4C7EA7EB-5FE3-47BF-AAD5-705DB621C842}" presName="textRect" presStyleLbl="revTx" presStyleIdx="2" presStyleCnt="5" custLinFactNeighborX="54214" custLinFactNeighborY="9713">
        <dgm:presLayoutVars>
          <dgm:chMax val="1"/>
          <dgm:chPref val="1"/>
        </dgm:presLayoutVars>
      </dgm:prSet>
      <dgm:spPr/>
    </dgm:pt>
    <dgm:pt modelId="{8050492F-E048-43A2-A326-70CF5A5FA851}" type="pres">
      <dgm:prSet presAssocID="{1EF33F94-F90F-4694-91F3-ED3E97037541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3" presStyleCnt="5"/>
      <dgm:spPr/>
    </dgm:pt>
    <dgm:pt modelId="{39509775-983E-4110-B989-EE2CD6514BE0}" type="pres">
      <dgm:prSet presAssocID="{1C383F32-22E8-4F62-A3E0-BDC3D5F48992}" presName="iconRect" presStyleLbl="node1" presStyleIdx="3" presStyleCnt="5" custScaleX="288532" custScaleY="241002" custLinFactX="100000" custLinFactNeighborX="116098" custLinFactNeighborY="-353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3" presStyleCnt="5">
        <dgm:presLayoutVars>
          <dgm:chMax val="1"/>
          <dgm:chPref val="1"/>
        </dgm:presLayoutVars>
      </dgm:prSet>
      <dgm:spPr/>
    </dgm:pt>
    <dgm:pt modelId="{3E39CBF5-2656-4DCE-A4F0-9B7239FB7AD5}" type="pres">
      <dgm:prSet presAssocID="{8500F72A-2C6D-4FDF-9C1D-CA691380EB0B}" presName="sibTrans" presStyleCnt="0"/>
      <dgm:spPr/>
    </dgm:pt>
    <dgm:pt modelId="{E3FAA701-250C-4959-88C9-8D2A84F94EFF}" type="pres">
      <dgm:prSet presAssocID="{6AFCB1FB-E992-416F-8056-B57084FF1BAC}" presName="compNode" presStyleCnt="0"/>
      <dgm:spPr/>
    </dgm:pt>
    <dgm:pt modelId="{D02BE093-0DF4-4740-B96E-4BFB1C51E434}" type="pres">
      <dgm:prSet presAssocID="{6AFCB1FB-E992-416F-8056-B57084FF1BAC}" presName="iconBgRect" presStyleLbl="bgShp" presStyleIdx="4" presStyleCnt="5" custLinFactY="100000" custLinFactNeighborX="12197" custLinFactNeighborY="110200"/>
      <dgm:spPr/>
    </dgm:pt>
    <dgm:pt modelId="{620F1EAF-DC45-469A-AE0F-FF9455B8EB8D}" type="pres">
      <dgm:prSet presAssocID="{6AFCB1FB-E992-416F-8056-B57084FF1BAC}" presName="iconRect" presStyleLbl="node1" presStyleIdx="4" presStyleCnt="5" custScaleX="273211" custScaleY="243539" custLinFactX="-211852" custLinFactNeighborX="-300000" custLinFactNeighborY="-347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F644B675-8E52-4536-84C9-A780E9601313}" type="pres">
      <dgm:prSet presAssocID="{6AFCB1FB-E992-416F-8056-B57084FF1BAC}" presName="spaceRect" presStyleCnt="0"/>
      <dgm:spPr/>
    </dgm:pt>
    <dgm:pt modelId="{37DAAFD0-516D-4B7F-A050-7ACB73D69572}" type="pres">
      <dgm:prSet presAssocID="{6AFCB1FB-E992-416F-8056-B57084FF1BAC}" presName="textRect" presStyleLbl="revTx" presStyleIdx="4" presStyleCnt="5" custLinFactNeighborX="-42054" custLinFactNeighborY="-5436">
        <dgm:presLayoutVars>
          <dgm:chMax val="1"/>
          <dgm:chPref val="1"/>
        </dgm:presLayoutVars>
      </dgm:prSet>
      <dgm:spPr/>
    </dgm:pt>
  </dgm:ptLst>
  <dgm:cxnLst>
    <dgm:cxn modelId="{B4988902-F2E9-4495-8817-57B20673DC13}" type="presOf" srcId="{6AFCB1FB-E992-416F-8056-B57084FF1BAC}" destId="{37DAAFD0-516D-4B7F-A050-7ACB73D69572}" srcOrd="0" destOrd="0" presId="urn:microsoft.com/office/officeart/2018/5/layout/IconCircle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664AAB15-6452-45E4-94F3-2A416CAF3693}" srcId="{01A66772-F185-4D58-B8BB-E9370D7A7A2B}" destId="{6AFCB1FB-E992-416F-8056-B57084FF1BAC}" srcOrd="4" destOrd="0" parTransId="{58523818-1B64-4B24-B7F2-17265CBEBC4F}" sibTransId="{81371252-D5F4-4017-8345-E8FB323C4D5E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3" destOrd="0" parTransId="{A7920A2F-3244-4159-AF04-6A1D38B7B317}" sibTransId="{8500F72A-2C6D-4FDF-9C1D-CA691380EB0B}"/>
    <dgm:cxn modelId="{79C82999-A1F5-4BBA-96A7-70A672A1B09F}" srcId="{01A66772-F185-4D58-B8BB-E9370D7A7A2B}" destId="{4C7EA7EB-5FE3-47BF-AAD5-705DB621C842}" srcOrd="2" destOrd="0" parTransId="{FF5C0509-8D14-4D0C-A617-D494C6ECCE0F}" sibTransId="{1EF33F94-F90F-4694-91F3-ED3E97037541}"/>
    <dgm:cxn modelId="{EEAFE599-3F0D-430D-82CC-08CF435C4C29}" type="presOf" srcId="{4C7EA7EB-5FE3-47BF-AAD5-705DB621C842}" destId="{1467DC27-2E74-4A3C-9C66-78848DCF32F1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C6B04D4A-7EE8-4EE8-ADF0-6DE0FF864B2A}" type="presParOf" srcId="{50B3CE7C-E10B-4E23-BD93-03664997C932}" destId="{E9E11A3D-B840-4269-901C-183E5FA6EC82}" srcOrd="4" destOrd="0" presId="urn:microsoft.com/office/officeart/2018/5/layout/IconCircleLabelList"/>
    <dgm:cxn modelId="{0C9B9219-8755-459F-92E1-89869A04F1FE}" type="presParOf" srcId="{E9E11A3D-B840-4269-901C-183E5FA6EC82}" destId="{203D213A-C2AE-47B3-BE53-C82D50324319}" srcOrd="0" destOrd="0" presId="urn:microsoft.com/office/officeart/2018/5/layout/IconCircleLabelList"/>
    <dgm:cxn modelId="{677FD69F-6E68-4824-A627-0B47A25FCD63}" type="presParOf" srcId="{E9E11A3D-B840-4269-901C-183E5FA6EC82}" destId="{B7870CAD-E61F-484A-B0A1-269B330E41A0}" srcOrd="1" destOrd="0" presId="urn:microsoft.com/office/officeart/2018/5/layout/IconCircleLabelList"/>
    <dgm:cxn modelId="{A6147B52-15E3-4029-A719-0C75EF205271}" type="presParOf" srcId="{E9E11A3D-B840-4269-901C-183E5FA6EC82}" destId="{38847AFB-E76A-4A7D-8D5A-A2DCB590F3E8}" srcOrd="2" destOrd="0" presId="urn:microsoft.com/office/officeart/2018/5/layout/IconCircleLabelList"/>
    <dgm:cxn modelId="{D6ECFEE5-E0FC-4F61-9445-C98F8FC90E51}" type="presParOf" srcId="{E9E11A3D-B840-4269-901C-183E5FA6EC82}" destId="{1467DC27-2E74-4A3C-9C66-78848DCF32F1}" srcOrd="3" destOrd="0" presId="urn:microsoft.com/office/officeart/2018/5/layout/IconCircleLabelList"/>
    <dgm:cxn modelId="{489DCFD0-303C-4233-B459-6E827FB77F07}" type="presParOf" srcId="{50B3CE7C-E10B-4E23-BD93-03664997C932}" destId="{8050492F-E048-43A2-A326-70CF5A5FA851}" srcOrd="5" destOrd="0" presId="urn:microsoft.com/office/officeart/2018/5/layout/IconCircleLabelList"/>
    <dgm:cxn modelId="{3A7F4DB9-1469-4F58-B633-24B7EEE084D1}" type="presParOf" srcId="{50B3CE7C-E10B-4E23-BD93-03664997C932}" destId="{ECFA770B-DE2C-4683-A038-58D0FE44BC27}" srcOrd="6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  <dgm:cxn modelId="{5B43BE6F-5847-4D38-A7CE-D03ABAFF2151}" type="presParOf" srcId="{50B3CE7C-E10B-4E23-BD93-03664997C932}" destId="{3E39CBF5-2656-4DCE-A4F0-9B7239FB7AD5}" srcOrd="7" destOrd="0" presId="urn:microsoft.com/office/officeart/2018/5/layout/IconCircleLabelList"/>
    <dgm:cxn modelId="{D3BCD59A-282D-4B70-8BB0-738B149385A9}" type="presParOf" srcId="{50B3CE7C-E10B-4E23-BD93-03664997C932}" destId="{E3FAA701-250C-4959-88C9-8D2A84F94EFF}" srcOrd="8" destOrd="0" presId="urn:microsoft.com/office/officeart/2018/5/layout/IconCircleLabelList"/>
    <dgm:cxn modelId="{7A312C6E-0BFD-4CEB-A004-A2D47AD1487B}" type="presParOf" srcId="{E3FAA701-250C-4959-88C9-8D2A84F94EFF}" destId="{D02BE093-0DF4-4740-B96E-4BFB1C51E434}" srcOrd="0" destOrd="0" presId="urn:microsoft.com/office/officeart/2018/5/layout/IconCircleLabelList"/>
    <dgm:cxn modelId="{B414A7A7-C968-40B1-A06B-A231F7DDBF01}" type="presParOf" srcId="{E3FAA701-250C-4959-88C9-8D2A84F94EFF}" destId="{620F1EAF-DC45-469A-AE0F-FF9455B8EB8D}" srcOrd="1" destOrd="0" presId="urn:microsoft.com/office/officeart/2018/5/layout/IconCircleLabelList"/>
    <dgm:cxn modelId="{553016AB-6723-4CD5-AAE7-19009F509298}" type="presParOf" srcId="{E3FAA701-250C-4959-88C9-8D2A84F94EFF}" destId="{F644B675-8E52-4536-84C9-A780E9601313}" srcOrd="2" destOrd="0" presId="urn:microsoft.com/office/officeart/2018/5/layout/IconCircleLabelList"/>
    <dgm:cxn modelId="{509FAAEE-9D19-4295-91D6-2678EA9DD0F9}" type="presParOf" srcId="{E3FAA701-250C-4959-88C9-8D2A84F94EFF}" destId="{37DAAFD0-516D-4B7F-A050-7ACB73D695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299735" y="1224503"/>
          <a:ext cx="937160" cy="9371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 flipH="1">
          <a:off x="642528" y="1407210"/>
          <a:ext cx="624394" cy="46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429447" y="2498967"/>
          <a:ext cx="1536328" cy="61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ACTIVITY 1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listening</a:t>
          </a:r>
        </a:p>
      </dsp:txBody>
      <dsp:txXfrm>
        <a:off x="429447" y="2498967"/>
        <a:ext cx="1536328" cy="614531"/>
      </dsp:txXfrm>
    </dsp:sp>
    <dsp:sp modelId="{BCD8CDD9-0C56-4401-ADB1-8B48DAB2C96F}">
      <dsp:nvSpPr>
        <dsp:cNvPr id="0" name=""/>
        <dsp:cNvSpPr/>
      </dsp:nvSpPr>
      <dsp:spPr>
        <a:xfrm>
          <a:off x="2104921" y="1224503"/>
          <a:ext cx="937160" cy="9371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2709855" y="1334185"/>
          <a:ext cx="537714" cy="537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453437" y="2513255"/>
          <a:ext cx="1536328" cy="61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Activity 2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interpreting</a:t>
          </a:r>
        </a:p>
      </dsp:txBody>
      <dsp:txXfrm>
        <a:off x="2453437" y="2513255"/>
        <a:ext cx="1536328" cy="614531"/>
      </dsp:txXfrm>
    </dsp:sp>
    <dsp:sp modelId="{203D213A-C2AE-47B3-BE53-C82D50324319}">
      <dsp:nvSpPr>
        <dsp:cNvPr id="0" name=""/>
        <dsp:cNvSpPr/>
      </dsp:nvSpPr>
      <dsp:spPr>
        <a:xfrm>
          <a:off x="3910106" y="2390517"/>
          <a:ext cx="937160" cy="9371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70CAD-E61F-484A-B0A1-269B330E41A0}">
      <dsp:nvSpPr>
        <dsp:cNvPr id="0" name=""/>
        <dsp:cNvSpPr/>
      </dsp:nvSpPr>
      <dsp:spPr>
        <a:xfrm>
          <a:off x="4552944" y="1175263"/>
          <a:ext cx="537714" cy="537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7DC27-2E74-4A3C-9C66-78848DCF32F1}">
      <dsp:nvSpPr>
        <dsp:cNvPr id="0" name=""/>
        <dsp:cNvSpPr/>
      </dsp:nvSpPr>
      <dsp:spPr>
        <a:xfrm>
          <a:off x="4443427" y="2513255"/>
          <a:ext cx="1536328" cy="61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Activity 3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Messy play</a:t>
          </a:r>
        </a:p>
      </dsp:txBody>
      <dsp:txXfrm>
        <a:off x="4443427" y="2513255"/>
        <a:ext cx="1536328" cy="614531"/>
      </dsp:txXfrm>
    </dsp:sp>
    <dsp:sp modelId="{FF93E135-77D6-48A0-8871-9BC93D705D06}">
      <dsp:nvSpPr>
        <dsp:cNvPr id="0" name=""/>
        <dsp:cNvSpPr/>
      </dsp:nvSpPr>
      <dsp:spPr>
        <a:xfrm>
          <a:off x="5722867" y="1314188"/>
          <a:ext cx="937160" cy="9371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6577699" y="944573"/>
          <a:ext cx="1551479" cy="1295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5423283" y="2543251"/>
          <a:ext cx="1536328" cy="61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600" kern="1200" dirty="0"/>
        </a:p>
      </dsp:txBody>
      <dsp:txXfrm>
        <a:off x="5423283" y="2543251"/>
        <a:ext cx="1536328" cy="614531"/>
      </dsp:txXfrm>
    </dsp:sp>
    <dsp:sp modelId="{D02BE093-0DF4-4740-B96E-4BFB1C51E434}">
      <dsp:nvSpPr>
        <dsp:cNvPr id="0" name=""/>
        <dsp:cNvSpPr/>
      </dsp:nvSpPr>
      <dsp:spPr>
        <a:xfrm>
          <a:off x="7649934" y="3287510"/>
          <a:ext cx="937160" cy="9371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F1EAF-DC45-469A-AE0F-FF9455B8EB8D}">
      <dsp:nvSpPr>
        <dsp:cNvPr id="0" name=""/>
        <dsp:cNvSpPr/>
      </dsp:nvSpPr>
      <dsp:spPr>
        <a:xfrm>
          <a:off x="4517356" y="944577"/>
          <a:ext cx="1469096" cy="13095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AAFD0-516D-4B7F-A050-7ACB73D69572}">
      <dsp:nvSpPr>
        <dsp:cNvPr id="0" name=""/>
        <dsp:cNvSpPr/>
      </dsp:nvSpPr>
      <dsp:spPr>
        <a:xfrm>
          <a:off x="6589957" y="2513256"/>
          <a:ext cx="1536328" cy="61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Activity 4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digital</a:t>
          </a:r>
        </a:p>
      </dsp:txBody>
      <dsp:txXfrm>
        <a:off x="6589957" y="2513256"/>
        <a:ext cx="1536328" cy="61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MNproductionsUK/" TargetMode="External"/><Relationship Id="rId2" Type="http://schemas.openxmlformats.org/officeDocument/2006/relationships/hyperlink" Target="mailto:admin@forget-me-not-productions.co.uk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2012books.lardbucket.org/books/a-primer-on-communication-studies/s05-01-understanding-how-and-why-we-l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://www.carnegieknowledgenetwork.org/briefs/value-added/interpreting-value-added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9.xml"/><Relationship Id="rId1" Type="http://schemas.openxmlformats.org/officeDocument/2006/relationships/video" Target="https://player.vimeo.com/video/431272357?app_id=122963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Lockdown Learning through music-can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with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forget-me-not-productions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3200" b="1" i="1" dirty="0">
                <a:solidFill>
                  <a:srgbClr val="FFFF00"/>
                </a:solidFill>
              </a:rPr>
              <a:t>FUNTASTIC FRACTIONS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DAE153C-CAF5-460F-9058-C4B1530D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Activity 3</a:t>
            </a:r>
          </a:p>
        </p:txBody>
      </p:sp>
      <p:pic>
        <p:nvPicPr>
          <p:cNvPr id="2050" name="Picture 2" descr="15 Tips for Cooking with a Toddler - The Project Shop by The ...">
            <a:extLst>
              <a:ext uri="{FF2B5EF4-FFF2-40B4-BE49-F238E27FC236}">
                <a16:creationId xmlns:a16="http://schemas.microsoft.com/office/drawing/2014/main" id="{6F9C6C56-FA1D-4A29-8564-00B91FA0F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12310" b="-1"/>
          <a:stretch/>
        </p:blipFill>
        <p:spPr bwMode="auto">
          <a:xfrm>
            <a:off x="1066800" y="2103120"/>
            <a:ext cx="4663440" cy="374904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B5D48452-79E5-44DC-B43A-334F6D2D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MESSY PLAY!</a:t>
            </a:r>
          </a:p>
          <a:p>
            <a:r>
              <a:rPr lang="en-US" dirty="0"/>
              <a:t>Cook an apple pie (or any other filling you’d prefer).</a:t>
            </a:r>
          </a:p>
          <a:p>
            <a:r>
              <a:rPr lang="en-US" dirty="0"/>
              <a:t>You must have adult supervision – use a pastry mix if easier.</a:t>
            </a:r>
          </a:p>
          <a:p>
            <a:r>
              <a:rPr lang="en-US" dirty="0"/>
              <a:t>How many people are having a slice of your pie? Write it down as a fraction please.</a:t>
            </a:r>
          </a:p>
        </p:txBody>
      </p:sp>
    </p:spTree>
    <p:extLst>
      <p:ext uri="{BB962C8B-B14F-4D97-AF65-F5344CB8AC3E}">
        <p14:creationId xmlns:p14="http://schemas.microsoft.com/office/powerpoint/2010/main" val="216016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B90217-E7CD-45C8-A38A-F2F5FE0C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/>
          <a:lstStyle/>
          <a:p>
            <a:r>
              <a:rPr lang="en-US" dirty="0"/>
              <a:t>Activity 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AFE7A42-9E22-4A82-8410-95C111C37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257" y="3933943"/>
            <a:ext cx="9263486" cy="1496234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Make a music video to go with the song using a phone, iPad, tablet or camera. You can use moving or still images. Create a storyboard first to plan the music video (use template overleaf). Send the music video to: </a:t>
            </a:r>
            <a:r>
              <a:rPr lang="en-US" sz="1600" dirty="0">
                <a:hlinkClick r:id="rId2"/>
              </a:rPr>
              <a:t>admin@forget-me-not-productions.co.uk</a:t>
            </a:r>
            <a:r>
              <a:rPr lang="en-US" sz="1600" dirty="0"/>
              <a:t> when finished, or send  them to us via </a:t>
            </a:r>
            <a:r>
              <a:rPr lang="en-US" sz="1600" dirty="0" err="1"/>
              <a:t>facebook</a:t>
            </a:r>
            <a:r>
              <a:rPr lang="en-US" sz="1600" dirty="0"/>
              <a:t>: </a:t>
            </a:r>
            <a:r>
              <a:rPr lang="en-GB" sz="1600" dirty="0">
                <a:hlinkClick r:id="rId3"/>
              </a:rPr>
              <a:t>https://www.facebook.com/FMNproductionsUK/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337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ED91DB-5959-4055-9850-FEF21E6C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387680-8E2B-4D88-92A7-7A759178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What is a Storyboard? | Storyboard Template | Storyboard Maker">
            <a:extLst>
              <a:ext uri="{FF2B5EF4-FFF2-40B4-BE49-F238E27FC236}">
                <a16:creationId xmlns:a16="http://schemas.microsoft.com/office/drawing/2014/main" id="{A3D981C1-2942-4901-A28C-844F0090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618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Resource Pack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75201"/>
              </p:ext>
            </p:extLst>
          </p:nvPr>
        </p:nvGraphicFramePr>
        <p:xfrm>
          <a:off x="1709737" y="1716020"/>
          <a:ext cx="8772525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784665C-A410-4F7E-8FA2-3C75C2D0E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00283" y="2703460"/>
            <a:ext cx="1328456" cy="131693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20F778A-4204-4CC5-B5F8-C4675AF833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43416" t="-640" r="11571" b="-2187"/>
          <a:stretch/>
        </p:blipFill>
        <p:spPr>
          <a:xfrm>
            <a:off x="4281407" y="2660596"/>
            <a:ext cx="1328456" cy="13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EE89-8DE5-48AC-9145-12340AC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2731-C2B1-4278-9D40-BECB7306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MUSIC-CAN</a:t>
            </a:r>
            <a:r>
              <a:rPr lang="en-GB" sz="2000" dirty="0"/>
              <a:t> is a framework we have developed that uses music and the Arts as a motivate for individuals with complex disabilities to engage with assistive technology.</a:t>
            </a:r>
          </a:p>
          <a:p>
            <a:r>
              <a:rPr lang="en-GB" sz="2000" dirty="0"/>
              <a:t>Music is an undeniable motivator – regardless of ability level or age range. We have therefore used the ethos of our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MUSIC-CAN</a:t>
            </a:r>
            <a:r>
              <a:rPr lang="en-GB" sz="2000" dirty="0"/>
              <a:t> framework to develop Lockdown Learning through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MUSIC-CAN</a:t>
            </a:r>
            <a:r>
              <a:rPr lang="en-GB" sz="2000" dirty="0"/>
              <a:t> with Forget-Me-Not-Productions.</a:t>
            </a:r>
          </a:p>
          <a:p>
            <a:r>
              <a:rPr lang="en-GB" sz="2000" dirty="0"/>
              <a:t>These are </a:t>
            </a:r>
            <a:r>
              <a:rPr lang="en-GB" sz="2000" b="1" dirty="0">
                <a:solidFill>
                  <a:srgbClr val="7030A0"/>
                </a:solidFill>
              </a:rPr>
              <a:t>FREE</a:t>
            </a:r>
            <a:r>
              <a:rPr lang="en-GB" sz="2000" dirty="0"/>
              <a:t> resources, released once a week (every Tuesday) to help parents/guardians and school pupils with home school learning.</a:t>
            </a:r>
          </a:p>
          <a:p>
            <a:r>
              <a:rPr lang="en-GB" sz="2000" dirty="0"/>
              <a:t>First up in the series, released Tuesday 23</a:t>
            </a:r>
            <a:r>
              <a:rPr lang="en-GB" sz="2000" baseline="30000" dirty="0"/>
              <a:t>rd</a:t>
            </a:r>
            <a:r>
              <a:rPr lang="en-GB" sz="2000" dirty="0"/>
              <a:t> June is </a:t>
            </a:r>
            <a:r>
              <a:rPr lang="en-GB" sz="2000" b="1" i="1" dirty="0">
                <a:solidFill>
                  <a:srgbClr val="FFC000"/>
                </a:solidFill>
              </a:rPr>
              <a:t>FUNTASTIC FRACTIONS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untastic Fractions">
            <a:extLst>
              <a:ext uri="{FF2B5EF4-FFF2-40B4-BE49-F238E27FC236}">
                <a16:creationId xmlns:a16="http://schemas.microsoft.com/office/drawing/2014/main" id="{87550D4C-9F44-4DB9-A1B9-15803FD1EF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5654" r="3" b="11417"/>
          <a:stretch/>
        </p:blipFill>
        <p:spPr>
          <a:xfrm>
            <a:off x="228600" y="238125"/>
            <a:ext cx="7696200" cy="6381750"/>
          </a:xfrm>
          <a:noFill/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958B3345-663E-42F6-98B9-F63F5D52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62" y="401573"/>
            <a:ext cx="3144774" cy="659512"/>
          </a:xfrm>
        </p:spPr>
        <p:txBody>
          <a:bodyPr/>
          <a:lstStyle/>
          <a:p>
            <a:r>
              <a:rPr lang="en-US" dirty="0"/>
              <a:t>ACTIVITY 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19D94CB-BF19-4013-9E2E-4D75B072C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8056" y="1099185"/>
            <a:ext cx="3295650" cy="3511296"/>
          </a:xfrm>
        </p:spPr>
        <p:txBody>
          <a:bodyPr/>
          <a:lstStyle/>
          <a:p>
            <a:r>
              <a:rPr lang="en-US" dirty="0"/>
              <a:t>Listen to the song featured in the video below </a:t>
            </a:r>
          </a:p>
          <a:p>
            <a:r>
              <a:rPr lang="en-US" dirty="0"/>
              <a:t>(from 1 minute 10 seconds) </a:t>
            </a:r>
          </a:p>
          <a:p>
            <a:endParaRPr lang="en-US" dirty="0"/>
          </a:p>
          <a:p>
            <a:r>
              <a:rPr lang="en-US" dirty="0"/>
              <a:t> ‘</a:t>
            </a:r>
            <a:r>
              <a:rPr lang="en-US" dirty="0" err="1"/>
              <a:t>Funtastic</a:t>
            </a:r>
            <a:r>
              <a:rPr lang="en-US" dirty="0"/>
              <a:t> Fractions’</a:t>
            </a:r>
          </a:p>
          <a:p>
            <a:r>
              <a:rPr lang="en-US" dirty="0"/>
              <a:t>Lyrics are overleaf </a:t>
            </a:r>
          </a:p>
        </p:txBody>
      </p:sp>
      <p:pic>
        <p:nvPicPr>
          <p:cNvPr id="6" name="Online Media 5" title="FUNTASTIC FRACTIONS: Lockdown Learning through MUSIC-CAN with Forget-Me-Not-Productions">
            <a:hlinkClick r:id="" action="ppaction://media"/>
            <a:extLst>
              <a:ext uri="{FF2B5EF4-FFF2-40B4-BE49-F238E27FC236}">
                <a16:creationId xmlns:a16="http://schemas.microsoft.com/office/drawing/2014/main" id="{8EE4F777-4EED-4B60-BF2A-3A8C3EF7BD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78862" y="3752850"/>
            <a:ext cx="3494038" cy="27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F57612-EBD0-47A4-849E-D06F4FB5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3" y="613566"/>
            <a:ext cx="10058400" cy="13716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Funtastic</a:t>
            </a:r>
            <a:r>
              <a:rPr lang="en-US" dirty="0"/>
              <a:t> Fractions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5BB4EE-5D5E-40D6-AD21-26E1188A9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342" y="2060701"/>
            <a:ext cx="5457684" cy="414131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err="1"/>
              <a:t>Funtastic</a:t>
            </a:r>
            <a:r>
              <a:rPr lang="en-GB" dirty="0"/>
              <a:t> fractions, they’re part of a whole</a:t>
            </a:r>
          </a:p>
          <a:p>
            <a:pPr marL="0" indent="0" algn="ctr">
              <a:buNone/>
            </a:pPr>
            <a:r>
              <a:rPr lang="en-GB" dirty="0"/>
              <a:t>You can divide them into equal parts – big, medium, or small.</a:t>
            </a:r>
          </a:p>
          <a:p>
            <a:pPr marL="0" indent="0" algn="ctr">
              <a:buNone/>
            </a:pPr>
            <a:r>
              <a:rPr lang="en-GB" dirty="0"/>
              <a:t>Should we cut 8 small pieces of apple pie? You must be having a laugh.</a:t>
            </a:r>
          </a:p>
          <a:p>
            <a:pPr marL="0" indent="0" algn="ctr">
              <a:buNone/>
            </a:pPr>
            <a:r>
              <a:rPr lang="en-GB" dirty="0"/>
              <a:t>Let’s divide it in 2 down the middle, so my friend and I can eat both big halves (both big halves)</a:t>
            </a:r>
          </a:p>
          <a:p>
            <a:pPr marL="0" indent="0" algn="ctr">
              <a:buNone/>
            </a:pPr>
            <a:r>
              <a:rPr lang="en-GB" dirty="0" err="1"/>
              <a:t>Funtastic</a:t>
            </a:r>
            <a:r>
              <a:rPr lang="en-GB" dirty="0"/>
              <a:t> fractions, they’re part of a whole</a:t>
            </a:r>
          </a:p>
          <a:p>
            <a:pPr marL="0" indent="0" algn="ctr">
              <a:buNone/>
            </a:pPr>
            <a:r>
              <a:rPr lang="en-GB" dirty="0"/>
              <a:t>You divide them into equal parts – big, medium, or small.</a:t>
            </a:r>
          </a:p>
          <a:p>
            <a:pPr marL="0" indent="0" algn="ctr">
              <a:buNone/>
            </a:pPr>
            <a:r>
              <a:rPr lang="en-GB" dirty="0"/>
              <a:t>You can cut that pie up into quarters – so 4 of us can eat it all.</a:t>
            </a:r>
          </a:p>
          <a:p>
            <a:pPr marL="0" indent="0" algn="ctr">
              <a:buNone/>
            </a:pPr>
            <a:r>
              <a:rPr lang="en-GB" dirty="0"/>
              <a:t>But if you divide it into 16 slices – my stomach will growl ‘cos it’s much too small (much too small)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80FD54-07C8-451D-A19C-FBA96A712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014" y="2060702"/>
            <a:ext cx="5457684" cy="414131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 err="1"/>
              <a:t>Funtastic</a:t>
            </a:r>
            <a:r>
              <a:rPr lang="en-GB" dirty="0"/>
              <a:t> fractions, they’re part of a whole </a:t>
            </a:r>
          </a:p>
          <a:p>
            <a:pPr marL="0" indent="0" algn="ctr">
              <a:buNone/>
            </a:pPr>
            <a:r>
              <a:rPr lang="en-GB" dirty="0"/>
              <a:t>You can divide anything into equal parts – like a sweet, or a games console.</a:t>
            </a:r>
          </a:p>
          <a:p>
            <a:pPr marL="0" indent="0" algn="ctr">
              <a:buNone/>
            </a:pPr>
            <a:r>
              <a:rPr lang="en-GB" dirty="0"/>
              <a:t>D is for the number that’s always DOWN – It’s the denominator.</a:t>
            </a:r>
          </a:p>
          <a:p>
            <a:pPr marL="0" indent="0" algn="ctr">
              <a:buNone/>
            </a:pPr>
            <a:r>
              <a:rPr lang="en-GB" dirty="0"/>
              <a:t>And N is for the number that’s NEVER down – so that must be the numerator (numerator)</a:t>
            </a:r>
          </a:p>
          <a:p>
            <a:pPr marL="0" indent="0" algn="ctr">
              <a:buNone/>
            </a:pPr>
            <a:r>
              <a:rPr lang="en-GB" dirty="0" err="1"/>
              <a:t>Funtastic</a:t>
            </a:r>
            <a:r>
              <a:rPr lang="en-GB" dirty="0"/>
              <a:t> fractions, they’re part of a whole</a:t>
            </a:r>
          </a:p>
          <a:p>
            <a:pPr marL="0" indent="0" algn="ctr">
              <a:buNone/>
            </a:pPr>
            <a:r>
              <a:rPr lang="en-GB" dirty="0"/>
              <a:t>You divide them into equal parts – big, medium, or small.</a:t>
            </a:r>
          </a:p>
          <a:p>
            <a:pPr marL="0" indent="0" algn="ctr">
              <a:buNone/>
            </a:pPr>
            <a:r>
              <a:rPr lang="en-GB" dirty="0"/>
              <a:t>I’m not a fan of sharing – so you can lick the bowl</a:t>
            </a:r>
          </a:p>
          <a:p>
            <a:pPr marL="0" indent="0" algn="ctr">
              <a:buNone/>
            </a:pPr>
            <a:r>
              <a:rPr lang="en-GB" dirty="0"/>
              <a:t>And I’ll disappear in the other room and devour this apple pie whole (pie whole)</a:t>
            </a:r>
          </a:p>
          <a:p>
            <a:pPr marL="0" indent="0" algn="ctr">
              <a:buNone/>
            </a:pPr>
            <a:r>
              <a:rPr lang="en-GB" dirty="0" err="1"/>
              <a:t>Funtastic</a:t>
            </a:r>
            <a:r>
              <a:rPr lang="en-GB" dirty="0"/>
              <a:t> fractions, they’re part of a whole.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1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8421B2A-F6D2-4F4E-817E-C761B194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71" y="356761"/>
            <a:ext cx="3144774" cy="1645920"/>
          </a:xfrm>
        </p:spPr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D223063-A8FE-49DD-BA2F-109755AF0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2171" y="2386584"/>
            <a:ext cx="3497943" cy="3511296"/>
          </a:xfrm>
        </p:spPr>
        <p:txBody>
          <a:bodyPr/>
          <a:lstStyle/>
          <a:p>
            <a:r>
              <a:rPr lang="en-US" dirty="0"/>
              <a:t>What you think the song means? Explain this through one of the following: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Poster</a:t>
            </a:r>
          </a:p>
        </p:txBody>
      </p:sp>
      <p:pic>
        <p:nvPicPr>
          <p:cNvPr id="1026" name="Picture 2" descr="Interpret | GREedge Blog">
            <a:extLst>
              <a:ext uri="{FF2B5EF4-FFF2-40B4-BE49-F238E27FC236}">
                <a16:creationId xmlns:a16="http://schemas.microsoft.com/office/drawing/2014/main" id="{B3A3822C-CD9E-4CBF-BA98-46FA99A5F01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r="2950"/>
          <a:stretch>
            <a:fillRect/>
          </a:stretch>
        </p:blipFill>
        <p:spPr bwMode="auto">
          <a:xfrm>
            <a:off x="228600" y="238125"/>
            <a:ext cx="76962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5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584FF97-8B52-491E-BED2-4F4E4D64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7550"/>
            <a:ext cx="10058400" cy="6428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</a:rPr>
              <a:t>Funtastic</a:t>
            </a:r>
            <a:r>
              <a:rPr lang="en-US" sz="3200" b="1" dirty="0">
                <a:solidFill>
                  <a:srgbClr val="FFC000"/>
                </a:solidFill>
              </a:rPr>
              <a:t> Fractions: </a:t>
            </a:r>
            <a:r>
              <a:rPr lang="en-US" sz="3200" dirty="0"/>
              <a:t>DRAWING DESIGN</a:t>
            </a:r>
          </a:p>
        </p:txBody>
      </p:sp>
      <p:pic>
        <p:nvPicPr>
          <p:cNvPr id="6" name="Picture 5" descr="Bunch of colored pencils">
            <a:extLst>
              <a:ext uri="{FF2B5EF4-FFF2-40B4-BE49-F238E27FC236}">
                <a16:creationId xmlns:a16="http://schemas.microsoft.com/office/drawing/2014/main" id="{F8C1AEA3-2D79-46DB-AC1A-8AD8B05C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8947">
            <a:off x="10317317" y="323969"/>
            <a:ext cx="1615766" cy="1069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unch of colored pencils">
            <a:extLst>
              <a:ext uri="{FF2B5EF4-FFF2-40B4-BE49-F238E27FC236}">
                <a16:creationId xmlns:a16="http://schemas.microsoft.com/office/drawing/2014/main" id="{CEFEC1D7-F447-42A9-B17D-CB184701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749">
            <a:off x="389081" y="323969"/>
            <a:ext cx="1615766" cy="1069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16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584FF97-8B52-491E-BED2-4F4E4D64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7550"/>
            <a:ext cx="10058400" cy="6428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</a:rPr>
              <a:t>Funtastic</a:t>
            </a:r>
            <a:r>
              <a:rPr lang="en-US" sz="3200" b="1" dirty="0">
                <a:solidFill>
                  <a:srgbClr val="FFC000"/>
                </a:solidFill>
              </a:rPr>
              <a:t> Fractions: </a:t>
            </a:r>
            <a:r>
              <a:rPr lang="en-US" sz="3200" dirty="0"/>
              <a:t>PAINTING DESIGN</a:t>
            </a:r>
          </a:p>
        </p:txBody>
      </p:sp>
      <p:pic>
        <p:nvPicPr>
          <p:cNvPr id="3" name="Picture 2" descr="Painting watercolours outdoors">
            <a:extLst>
              <a:ext uri="{FF2B5EF4-FFF2-40B4-BE49-F238E27FC236}">
                <a16:creationId xmlns:a16="http://schemas.microsoft.com/office/drawing/2014/main" id="{C7AB5F28-6CA1-45A7-98C1-4CC13CD3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3272">
            <a:off x="422337" y="449518"/>
            <a:ext cx="1545213" cy="1029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ainting watercolours outdoors">
            <a:extLst>
              <a:ext uri="{FF2B5EF4-FFF2-40B4-BE49-F238E27FC236}">
                <a16:creationId xmlns:a16="http://schemas.microsoft.com/office/drawing/2014/main" id="{39B17BCB-618C-435D-A539-9E7C61EE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4587">
            <a:off x="10218615" y="460483"/>
            <a:ext cx="1545213" cy="1029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87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584FF97-8B52-491E-BED2-4F4E4D64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7550"/>
            <a:ext cx="10058400" cy="6428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</a:rPr>
              <a:t>Funtastic</a:t>
            </a:r>
            <a:r>
              <a:rPr lang="en-US" sz="3200" b="1" dirty="0">
                <a:solidFill>
                  <a:srgbClr val="FFC000"/>
                </a:solidFill>
              </a:rPr>
              <a:t> Fractions: </a:t>
            </a:r>
            <a:r>
              <a:rPr lang="en-US" sz="3200" dirty="0"/>
              <a:t>POSTER DESIGN</a:t>
            </a:r>
          </a:p>
        </p:txBody>
      </p:sp>
      <p:pic>
        <p:nvPicPr>
          <p:cNvPr id="3074" name="Picture 2" descr="Best Way to Hang Posters without Damaging the Wall">
            <a:extLst>
              <a:ext uri="{FF2B5EF4-FFF2-40B4-BE49-F238E27FC236}">
                <a16:creationId xmlns:a16="http://schemas.microsoft.com/office/drawing/2014/main" id="{9BFDED73-8521-4430-884D-0A2EC199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3" y="451103"/>
            <a:ext cx="1974850" cy="1051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est Way to Hang Posters without Damaging the Wall">
            <a:extLst>
              <a:ext uri="{FF2B5EF4-FFF2-40B4-BE49-F238E27FC236}">
                <a16:creationId xmlns:a16="http://schemas.microsoft.com/office/drawing/2014/main" id="{239C1791-520C-49E7-9754-06754508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293" y="377550"/>
            <a:ext cx="1974850" cy="1051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24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57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Garamond</vt:lpstr>
      <vt:lpstr>SavonVTI</vt:lpstr>
      <vt:lpstr>Lockdown Learning through music-can with  forget-me-not-productions</vt:lpstr>
      <vt:lpstr>Resource Pack</vt:lpstr>
      <vt:lpstr>BACKGROUND</vt:lpstr>
      <vt:lpstr>ACTIVITY 1</vt:lpstr>
      <vt:lpstr>Funtastic Fractions</vt:lpstr>
      <vt:lpstr>Activity 2</vt:lpstr>
      <vt:lpstr>Funtastic Fractions: DRAWING DESIGN</vt:lpstr>
      <vt:lpstr>Funtastic Fractions: PAINTING DESIGN</vt:lpstr>
      <vt:lpstr>Funtastic Fractions: POSTER DESIGN</vt:lpstr>
      <vt:lpstr>Activity 3</vt:lpstr>
      <vt:lpstr>Activity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2020-06-23T11:26:09Z</dcterms:created>
  <dcterms:modified xsi:type="dcterms:W3CDTF">2020-06-23T11:52:26Z</dcterms:modified>
</cp:coreProperties>
</file>